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Default Extension="jpeg" ContentType="image/jpeg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Default Extension="pict" ContentType="image/pict"/>
  <Default Extension="png" ContentType="image/png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vml" ContentType="application/vnd.openxmlformats-officedocument.vmlDrawin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47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ict"/></Relationships>
</file>

<file path=ppt/media/image1.pict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3C6A87-7392-6A4C-8AD6-0E794D03D505}" type="datetimeFigureOut">
              <a:rPr lang="en-US" smtClean="0"/>
              <a:pPr/>
              <a:t>12/15/10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AA8B4E-01D2-E44E-8CF6-311C142026D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!OLE_LINK1" TargetMode="External"/><Relationship Id="rId4" Type="http://schemas.openxmlformats.org/officeDocument/2006/relationships/image" Target="../media/image2.png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 </a:t>
            </a:r>
            <a:r>
              <a:rPr lang="en-US" dirty="0"/>
              <a:t>M</a:t>
            </a:r>
            <a:r>
              <a:rPr lang="en-US" dirty="0" smtClean="0"/>
              <a:t>olar enthalpy of neutralization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  <p:graphicFrame>
        <p:nvGraphicFramePr>
          <p:cNvPr id="3076" name="Object 4"/>
          <p:cNvGraphicFramePr>
            <a:graphicFrameLocks noChangeAspect="1"/>
          </p:cNvGraphicFramePr>
          <p:nvPr/>
        </p:nvGraphicFramePr>
        <p:xfrm>
          <a:off x="848927" y="5681663"/>
          <a:ext cx="5486400" cy="444500"/>
        </p:xfrm>
        <a:graphic>
          <a:graphicData uri="http://schemas.openxmlformats.org/presentationml/2006/ole">
            <p:oleObj spid="_x0000_s3076" name="Document" r:id="rId3" imgW="5486400" imgH="444500" progId="Word.Document.12">
              <p:link updateAutomatic="1"/>
            </p:oleObj>
          </a:graphicData>
        </a:graphic>
      </p:graphicFrame>
      <p:pic>
        <p:nvPicPr>
          <p:cNvPr id="3079" name="Picture 7" descr="(c) doc b"/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2164107" y="2001896"/>
            <a:ext cx="3485897" cy="31942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Raw data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004847" cy="34887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62759"/>
                <a:gridCol w="1542088"/>
              </a:tblGrid>
              <a:tr h="581452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GB" sz="2400" dirty="0" smtClean="0">
                          <a:latin typeface="Arial"/>
                          <a:ea typeface="Times New Roman"/>
                          <a:cs typeface="Times New Roman"/>
                        </a:rPr>
                        <a:t>Volume</a:t>
                      </a:r>
                      <a:r>
                        <a:rPr lang="en-GB" sz="2400" baseline="0" dirty="0" smtClean="0">
                          <a:latin typeface="Arial"/>
                          <a:ea typeface="Times New Roman"/>
                          <a:cs typeface="Times New Roman"/>
                        </a:rPr>
                        <a:t> of hydrochloric acid</a:t>
                      </a:r>
                      <a:r>
                        <a:rPr lang="en-GB" sz="2400" dirty="0" smtClean="0">
                          <a:latin typeface="Arial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GB" sz="2400" dirty="0">
                          <a:latin typeface="Arial"/>
                          <a:ea typeface="Times New Roman"/>
                          <a:cs typeface="Times New Roman"/>
                        </a:rPr>
                        <a:t>(cm</a:t>
                      </a:r>
                      <a:r>
                        <a:rPr lang="en-GB" sz="2400" baseline="30000" dirty="0">
                          <a:latin typeface="Arial"/>
                          <a:ea typeface="Times New Roman"/>
                          <a:cs typeface="Times New Roman"/>
                        </a:rPr>
                        <a:t>3</a:t>
                      </a:r>
                      <a:r>
                        <a:rPr lang="en-GB" sz="2400" dirty="0">
                          <a:latin typeface="Arial"/>
                          <a:ea typeface="Times New Roman"/>
                          <a:cs typeface="Times New Roman"/>
                        </a:rPr>
                        <a:t>)</a:t>
                      </a:r>
                      <a:endParaRPr lang="en-US" sz="2400" dirty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GB" sz="2400" dirty="0" smtClean="0">
                          <a:latin typeface="Arial"/>
                          <a:ea typeface="Times New Roman"/>
                          <a:cs typeface="Times New Roman"/>
                        </a:rPr>
                        <a:t>25.0</a:t>
                      </a:r>
                      <a:endParaRPr lang="en-US" sz="2400" dirty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</a:tr>
              <a:tr h="581452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2400" dirty="0" smtClean="0">
                          <a:latin typeface="Helvetica"/>
                          <a:ea typeface="Calibri"/>
                          <a:cs typeface="Helvetica"/>
                        </a:rPr>
                        <a:t>Concentration</a:t>
                      </a:r>
                      <a:r>
                        <a:rPr lang="en-US" sz="2400" baseline="0" dirty="0" smtClean="0">
                          <a:latin typeface="Helvetica"/>
                          <a:ea typeface="Calibri"/>
                          <a:cs typeface="Helvetica"/>
                        </a:rPr>
                        <a:t> of hydrochloric acid</a:t>
                      </a:r>
                      <a:r>
                        <a:rPr lang="en-US" sz="2400" dirty="0" smtClean="0">
                          <a:latin typeface="Helvetica"/>
                          <a:ea typeface="Calibri"/>
                          <a:cs typeface="Helvetica"/>
                        </a:rPr>
                        <a:t> (mol dm </a:t>
                      </a:r>
                      <a:r>
                        <a:rPr lang="en-US" sz="2400" baseline="30000" dirty="0" smtClean="0">
                          <a:latin typeface="Helvetica"/>
                          <a:ea typeface="Calibri"/>
                          <a:cs typeface="Helvetica"/>
                        </a:rPr>
                        <a:t>-3</a:t>
                      </a:r>
                      <a:r>
                        <a:rPr lang="en-US" sz="2400" baseline="0" dirty="0" smtClean="0">
                          <a:latin typeface="Helvetica"/>
                          <a:ea typeface="Calibri"/>
                          <a:cs typeface="Helvetica"/>
                        </a:rPr>
                        <a:t>)</a:t>
                      </a:r>
                      <a:endParaRPr lang="en-US" sz="2400" dirty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2400" dirty="0" smtClean="0">
                          <a:latin typeface="Helvetica"/>
                          <a:ea typeface="Calibri"/>
                          <a:cs typeface="Helvetica"/>
                        </a:rPr>
                        <a:t>1.0</a:t>
                      </a:r>
                      <a:endParaRPr lang="en-US" sz="2400" dirty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</a:tr>
              <a:tr h="581452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>
                          <a:latin typeface="Helvetica"/>
                          <a:ea typeface="Calibri"/>
                          <a:cs typeface="Helvetica"/>
                        </a:rPr>
                        <a:t>Volume of sodium hydroxide (cm</a:t>
                      </a:r>
                      <a:r>
                        <a:rPr lang="en-US" sz="2400" baseline="30000" dirty="0" smtClean="0">
                          <a:latin typeface="Helvetica"/>
                          <a:ea typeface="Calibri"/>
                          <a:cs typeface="Helvetica"/>
                        </a:rPr>
                        <a:t>3</a:t>
                      </a:r>
                      <a:r>
                        <a:rPr lang="en-US" sz="2400" baseline="0" dirty="0" smtClean="0">
                          <a:latin typeface="Helvetica"/>
                          <a:ea typeface="Calibri"/>
                          <a:cs typeface="Helvetica"/>
                        </a:rPr>
                        <a:t>)</a:t>
                      </a:r>
                      <a:endParaRPr lang="en-US" sz="2400" dirty="0" smtClean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GB" sz="2400" dirty="0" smtClean="0">
                          <a:latin typeface="Arial"/>
                          <a:ea typeface="Times New Roman"/>
                          <a:cs typeface="Times New Roman"/>
                        </a:rPr>
                        <a:t>25.0</a:t>
                      </a:r>
                      <a:endParaRPr lang="en-US" sz="2400" dirty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</a:tr>
              <a:tr h="581452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>
                          <a:latin typeface="Helvetica"/>
                          <a:ea typeface="Calibri"/>
                          <a:cs typeface="Helvetica"/>
                        </a:rPr>
                        <a:t>Concentration of sodium hydroxide (mol dm </a:t>
                      </a:r>
                      <a:r>
                        <a:rPr lang="en-US" sz="2400" baseline="30000" dirty="0" smtClean="0">
                          <a:latin typeface="Helvetica"/>
                          <a:ea typeface="Calibri"/>
                          <a:cs typeface="Helvetica"/>
                        </a:rPr>
                        <a:t>-3</a:t>
                      </a:r>
                      <a:r>
                        <a:rPr lang="en-US" sz="2400" baseline="0" dirty="0" smtClean="0">
                          <a:latin typeface="Helvetica"/>
                          <a:ea typeface="Calibri"/>
                          <a:cs typeface="Helvetica"/>
                        </a:rPr>
                        <a:t>)</a:t>
                      </a:r>
                      <a:endParaRPr lang="en-US" sz="2400" dirty="0" smtClean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GB" sz="2400" dirty="0" smtClean="0">
                          <a:latin typeface="Arial"/>
                          <a:ea typeface="Times New Roman"/>
                          <a:cs typeface="Times New Roman"/>
                        </a:rPr>
                        <a:t>1.0</a:t>
                      </a:r>
                      <a:endParaRPr lang="en-US" sz="2400" dirty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</a:tr>
              <a:tr h="581452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GB" sz="2400">
                          <a:latin typeface="Arial"/>
                          <a:ea typeface="Times New Roman"/>
                          <a:cs typeface="Times New Roman"/>
                        </a:rPr>
                        <a:t>Temperature at start (</a:t>
                      </a:r>
                      <a:r>
                        <a:rPr lang="en-GB" sz="2400">
                          <a:latin typeface="Arial"/>
                          <a:ea typeface="Times New Roman"/>
                          <a:cs typeface="Times New Roman"/>
                          <a:sym typeface="Symbol"/>
                        </a:rPr>
                        <a:t></a:t>
                      </a:r>
                      <a:r>
                        <a:rPr lang="en-GB" sz="2400">
                          <a:latin typeface="Arial"/>
                          <a:ea typeface="Times New Roman"/>
                          <a:cs typeface="Times New Roman"/>
                        </a:rPr>
                        <a:t>C)</a:t>
                      </a:r>
                      <a:endParaRPr lang="en-US" sz="240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GB" sz="2400" dirty="0" smtClean="0">
                          <a:latin typeface="Arial"/>
                          <a:ea typeface="Times New Roman"/>
                          <a:cs typeface="Times New Roman"/>
                        </a:rPr>
                        <a:t>21.0</a:t>
                      </a:r>
                      <a:endParaRPr lang="en-US" sz="2400" dirty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</a:tr>
              <a:tr h="581452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GB" sz="2400" dirty="0" smtClean="0">
                          <a:latin typeface="Arial"/>
                          <a:ea typeface="Times New Roman"/>
                          <a:cs typeface="Times New Roman"/>
                        </a:rPr>
                        <a:t>Highest temperature </a:t>
                      </a:r>
                      <a:r>
                        <a:rPr lang="en-GB" sz="2400" dirty="0">
                          <a:latin typeface="Arial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en-GB" sz="2400" dirty="0">
                          <a:latin typeface="Arial"/>
                          <a:ea typeface="Times New Roman"/>
                          <a:cs typeface="Times New Roman"/>
                          <a:sym typeface="Symbol"/>
                        </a:rPr>
                        <a:t></a:t>
                      </a:r>
                      <a:r>
                        <a:rPr lang="en-GB" sz="2400" dirty="0">
                          <a:latin typeface="Arial"/>
                          <a:ea typeface="Times New Roman"/>
                          <a:cs typeface="Times New Roman"/>
                        </a:rPr>
                        <a:t>C)</a:t>
                      </a:r>
                      <a:endParaRPr lang="en-US" sz="2400" dirty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GB" sz="2400" dirty="0" smtClean="0">
                          <a:latin typeface="Arial"/>
                          <a:ea typeface="Times New Roman"/>
                          <a:cs typeface="Times New Roman"/>
                        </a:rPr>
                        <a:t>27.0</a:t>
                      </a:r>
                      <a:endParaRPr lang="en-US" sz="2400" dirty="0">
                        <a:latin typeface="Helvetica"/>
                        <a:ea typeface="Calibri"/>
                        <a:cs typeface="Helvetica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Calculation heat released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229600" cy="4917590"/>
          </a:xfrm>
        </p:spPr>
        <p:txBody>
          <a:bodyPr>
            <a:normAutofit/>
          </a:bodyPr>
          <a:lstStyle/>
          <a:p>
            <a:pPr lvl="0">
              <a:buNone/>
            </a:pPr>
            <a:r>
              <a:rPr lang="en-GB" dirty="0"/>
              <a:t>amount of energy released </a:t>
            </a:r>
            <a:endParaRPr lang="en-US" dirty="0"/>
          </a:p>
          <a:p>
            <a:pPr lvl="1">
              <a:buFont typeface="Arial"/>
              <a:buChar char="•"/>
            </a:pPr>
            <a:r>
              <a:rPr lang="en-GB" sz="3200" dirty="0">
                <a:solidFill>
                  <a:srgbClr val="2DA2BF"/>
                </a:solidFill>
              </a:rPr>
              <a:t>temperature rise =</a:t>
            </a:r>
            <a:r>
              <a:rPr lang="en-GB" sz="3200" dirty="0" smtClean="0">
                <a:solidFill>
                  <a:srgbClr val="2DA2BF"/>
                </a:solidFill>
              </a:rPr>
              <a:t> 27.0 </a:t>
            </a:r>
            <a:r>
              <a:rPr lang="en-GB" sz="3200" baseline="30000" dirty="0" err="1" smtClean="0">
                <a:solidFill>
                  <a:srgbClr val="2DA2BF"/>
                </a:solidFill>
              </a:rPr>
              <a:t>o</a:t>
            </a:r>
            <a:r>
              <a:rPr lang="en-GB" sz="3200" dirty="0" err="1" smtClean="0">
                <a:solidFill>
                  <a:srgbClr val="2DA2BF"/>
                </a:solidFill>
              </a:rPr>
              <a:t>C</a:t>
            </a:r>
            <a:r>
              <a:rPr lang="en-GB" sz="3200" dirty="0" smtClean="0">
                <a:solidFill>
                  <a:srgbClr val="2DA2BF"/>
                </a:solidFill>
              </a:rPr>
              <a:t>  – 21.0 </a:t>
            </a:r>
            <a:r>
              <a:rPr lang="en-GB" sz="3200" baseline="30000" dirty="0" err="1" smtClean="0">
                <a:solidFill>
                  <a:srgbClr val="2DA2BF"/>
                </a:solidFill>
              </a:rPr>
              <a:t>o</a:t>
            </a:r>
            <a:r>
              <a:rPr lang="en-GB" sz="3200" dirty="0" err="1" smtClean="0">
                <a:solidFill>
                  <a:srgbClr val="2DA2BF"/>
                </a:solidFill>
              </a:rPr>
              <a:t>C</a:t>
            </a:r>
            <a:r>
              <a:rPr lang="en-GB" sz="3200" dirty="0" smtClean="0">
                <a:solidFill>
                  <a:srgbClr val="2DA2BF"/>
                </a:solidFill>
              </a:rPr>
              <a:t> </a:t>
            </a:r>
          </a:p>
          <a:p>
            <a:pPr lvl="1">
              <a:buNone/>
            </a:pPr>
            <a:r>
              <a:rPr lang="en-GB" sz="3200" dirty="0" smtClean="0">
                <a:solidFill>
                  <a:srgbClr val="2DA2BF"/>
                </a:solidFill>
              </a:rPr>
              <a:t>   </a:t>
            </a:r>
            <a:r>
              <a:rPr lang="en-GB" sz="3200" dirty="0">
                <a:solidFill>
                  <a:srgbClr val="2DA2BF"/>
                </a:solidFill>
              </a:rPr>
              <a:t>=</a:t>
            </a:r>
            <a:r>
              <a:rPr lang="en-GB" sz="3200" dirty="0" smtClean="0">
                <a:solidFill>
                  <a:srgbClr val="2DA2BF"/>
                </a:solidFill>
              </a:rPr>
              <a:t> 6.0</a:t>
            </a:r>
            <a:r>
              <a:rPr lang="en-GB" sz="3200" baseline="30000" dirty="0" smtClean="0">
                <a:solidFill>
                  <a:srgbClr val="2DA2BF"/>
                </a:solidFill>
              </a:rPr>
              <a:t>o</a:t>
            </a:r>
            <a:r>
              <a:rPr lang="en-GB" sz="3200" dirty="0" smtClean="0">
                <a:solidFill>
                  <a:srgbClr val="2DA2BF"/>
                </a:solidFill>
              </a:rPr>
              <a:t>C  </a:t>
            </a:r>
            <a:endParaRPr lang="en-US" sz="3200" dirty="0">
              <a:solidFill>
                <a:srgbClr val="2DA2BF"/>
              </a:solidFill>
            </a:endParaRPr>
          </a:p>
          <a:p>
            <a:pPr lvl="1">
              <a:buFont typeface="Arial"/>
              <a:buChar char="•"/>
            </a:pPr>
            <a:r>
              <a:rPr lang="en-GB" sz="3200" dirty="0">
                <a:solidFill>
                  <a:srgbClr val="2DA2BF"/>
                </a:solidFill>
              </a:rPr>
              <a:t>heat absorbed by the water = heat released by</a:t>
            </a:r>
            <a:r>
              <a:rPr lang="en-GB" sz="3200" dirty="0" smtClean="0">
                <a:solidFill>
                  <a:srgbClr val="2DA2BF"/>
                </a:solidFill>
              </a:rPr>
              <a:t> reaction</a:t>
            </a:r>
          </a:p>
          <a:p>
            <a:pPr lvl="1">
              <a:buNone/>
            </a:pPr>
            <a:r>
              <a:rPr lang="en-GB" sz="3200" dirty="0" smtClean="0">
                <a:solidFill>
                  <a:srgbClr val="2DA2BF"/>
                </a:solidFill>
              </a:rPr>
              <a:t>= </a:t>
            </a:r>
            <a:r>
              <a:rPr lang="en-GB" sz="3200" dirty="0">
                <a:solidFill>
                  <a:srgbClr val="2DA2BF"/>
                </a:solidFill>
              </a:rPr>
              <a:t>mass of water </a:t>
            </a:r>
            <a:r>
              <a:rPr lang="en-GB" sz="3200" dirty="0" err="1">
                <a:solidFill>
                  <a:srgbClr val="2DA2BF"/>
                </a:solidFill>
              </a:rPr>
              <a:t>x</a:t>
            </a:r>
            <a:r>
              <a:rPr lang="en-GB" sz="3200" dirty="0">
                <a:solidFill>
                  <a:srgbClr val="2DA2BF"/>
                </a:solidFill>
              </a:rPr>
              <a:t> </a:t>
            </a:r>
            <a:r>
              <a:rPr lang="en-GB" sz="3200" dirty="0" err="1">
                <a:solidFill>
                  <a:srgbClr val="2DA2BF"/>
                </a:solidFill>
              </a:rPr>
              <a:t>shc</a:t>
            </a:r>
            <a:r>
              <a:rPr lang="en-GB" sz="3200" baseline="-25000" dirty="0" err="1">
                <a:solidFill>
                  <a:srgbClr val="2DA2BF"/>
                </a:solidFill>
              </a:rPr>
              <a:t>water</a:t>
            </a:r>
            <a:r>
              <a:rPr lang="en-GB" sz="3200" dirty="0">
                <a:solidFill>
                  <a:srgbClr val="2DA2BF"/>
                </a:solidFill>
              </a:rPr>
              <a:t> </a:t>
            </a:r>
            <a:r>
              <a:rPr lang="en-GB" sz="3200" dirty="0" err="1">
                <a:solidFill>
                  <a:srgbClr val="2DA2BF"/>
                </a:solidFill>
              </a:rPr>
              <a:t>x</a:t>
            </a:r>
            <a:r>
              <a:rPr lang="en-GB" sz="3200" dirty="0">
                <a:solidFill>
                  <a:srgbClr val="2DA2BF"/>
                </a:solidFill>
              </a:rPr>
              <a:t> temperature</a:t>
            </a:r>
            <a:r>
              <a:rPr lang="en-GB" sz="3200" dirty="0" smtClean="0">
                <a:solidFill>
                  <a:srgbClr val="2DA2BF"/>
                </a:solidFill>
              </a:rPr>
              <a:t> </a:t>
            </a:r>
            <a:r>
              <a:rPr lang="en-US" sz="3200" dirty="0" smtClean="0">
                <a:solidFill>
                  <a:srgbClr val="2DA2BF"/>
                </a:solidFill>
              </a:rPr>
              <a:t>rise</a:t>
            </a:r>
          </a:p>
          <a:p>
            <a:pPr lvl="1">
              <a:buNone/>
            </a:pPr>
            <a:r>
              <a:rPr lang="en-GB" sz="3200" dirty="0" smtClean="0">
                <a:solidFill>
                  <a:srgbClr val="2DA2BF"/>
                </a:solidFill>
              </a:rPr>
              <a:t>= 50.0 </a:t>
            </a:r>
            <a:r>
              <a:rPr lang="en-GB" sz="3200" dirty="0" err="1" smtClean="0">
                <a:solidFill>
                  <a:srgbClr val="2DA2BF"/>
                </a:solidFill>
              </a:rPr>
              <a:t>g</a:t>
            </a:r>
            <a:r>
              <a:rPr lang="en-GB" sz="3200" dirty="0" smtClean="0">
                <a:solidFill>
                  <a:srgbClr val="2DA2BF"/>
                </a:solidFill>
              </a:rPr>
              <a:t>  </a:t>
            </a:r>
            <a:r>
              <a:rPr lang="en-GB" sz="3200" dirty="0" err="1" smtClean="0">
                <a:solidFill>
                  <a:srgbClr val="2DA2BF"/>
                </a:solidFill>
              </a:rPr>
              <a:t>x</a:t>
            </a:r>
            <a:r>
              <a:rPr lang="en-GB" sz="3200" dirty="0" smtClean="0">
                <a:solidFill>
                  <a:srgbClr val="2DA2BF"/>
                </a:solidFill>
              </a:rPr>
              <a:t> 4.2 J g</a:t>
            </a:r>
            <a:r>
              <a:rPr lang="en-GB" sz="3200" baseline="30000" dirty="0" smtClean="0">
                <a:solidFill>
                  <a:srgbClr val="2DA2BF"/>
                </a:solidFill>
              </a:rPr>
              <a:t>-1 °</a:t>
            </a:r>
            <a:r>
              <a:rPr lang="en-GB" sz="3200" dirty="0" smtClean="0">
                <a:solidFill>
                  <a:srgbClr val="2DA2BF"/>
                </a:solidFill>
              </a:rPr>
              <a:t>C  </a:t>
            </a:r>
            <a:r>
              <a:rPr lang="en-GB" sz="3200" dirty="0" err="1">
                <a:solidFill>
                  <a:srgbClr val="2DA2BF"/>
                </a:solidFill>
              </a:rPr>
              <a:t>x</a:t>
            </a:r>
            <a:r>
              <a:rPr lang="en-GB" sz="3200" dirty="0" smtClean="0">
                <a:solidFill>
                  <a:srgbClr val="2DA2BF"/>
                </a:solidFill>
              </a:rPr>
              <a:t> 6.0 °C </a:t>
            </a:r>
          </a:p>
          <a:p>
            <a:pPr lvl="1">
              <a:buNone/>
            </a:pPr>
            <a:r>
              <a:rPr lang="en-GB" sz="3200" dirty="0" smtClean="0">
                <a:solidFill>
                  <a:srgbClr val="2DA2BF"/>
                </a:solidFill>
              </a:rPr>
              <a:t>= 1260 </a:t>
            </a:r>
            <a:r>
              <a:rPr lang="en-GB" sz="3200" dirty="0">
                <a:solidFill>
                  <a:srgbClr val="2DA2BF"/>
                </a:solidFill>
              </a:rPr>
              <a:t>J</a:t>
            </a:r>
            <a:r>
              <a:rPr lang="en-GB" sz="3200" dirty="0" smtClean="0">
                <a:solidFill>
                  <a:srgbClr val="2DA2BF"/>
                </a:solidFill>
              </a:rPr>
              <a:t>  </a:t>
            </a:r>
            <a:endParaRPr lang="en-US" sz="3200" dirty="0" smtClean="0">
              <a:solidFill>
                <a:srgbClr val="2DA2BF"/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Calculation for 1 mole of acid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1">
              <a:buFont typeface="Arial"/>
              <a:buChar char="•"/>
            </a:pPr>
            <a:r>
              <a:rPr lang="en-GB" sz="3200" dirty="0" smtClean="0">
                <a:solidFill>
                  <a:schemeClr val="accent1"/>
                </a:solidFill>
              </a:rPr>
              <a:t>moles = concentration </a:t>
            </a:r>
            <a:r>
              <a:rPr lang="en-GB" sz="3200" dirty="0" err="1" smtClean="0">
                <a:solidFill>
                  <a:schemeClr val="accent1"/>
                </a:solidFill>
              </a:rPr>
              <a:t>x</a:t>
            </a:r>
            <a:r>
              <a:rPr lang="en-GB" sz="3200" dirty="0" smtClean="0">
                <a:solidFill>
                  <a:schemeClr val="accent1"/>
                </a:solidFill>
              </a:rPr>
              <a:t> volume</a:t>
            </a:r>
            <a:endParaRPr lang="en-US" sz="3200" dirty="0" smtClean="0">
              <a:solidFill>
                <a:schemeClr val="accent1"/>
              </a:solidFill>
            </a:endParaRPr>
          </a:p>
          <a:p>
            <a:pPr lvl="1">
              <a:buNone/>
            </a:pPr>
            <a:r>
              <a:rPr lang="en-GB" sz="3200" dirty="0" smtClean="0">
                <a:solidFill>
                  <a:schemeClr val="accent1"/>
                </a:solidFill>
              </a:rPr>
              <a:t>   = 1.0 mol dm</a:t>
            </a:r>
            <a:r>
              <a:rPr lang="en-GB" sz="3200" baseline="30000" dirty="0" smtClean="0">
                <a:solidFill>
                  <a:schemeClr val="accent1"/>
                </a:solidFill>
              </a:rPr>
              <a:t>-3</a:t>
            </a:r>
            <a:r>
              <a:rPr lang="en-GB" sz="3200" dirty="0" smtClean="0">
                <a:solidFill>
                  <a:schemeClr val="accent1"/>
                </a:solidFill>
              </a:rPr>
              <a:t> </a:t>
            </a:r>
            <a:r>
              <a:rPr lang="en-GB" sz="3200" dirty="0" err="1" smtClean="0">
                <a:solidFill>
                  <a:schemeClr val="accent1"/>
                </a:solidFill>
              </a:rPr>
              <a:t>x</a:t>
            </a:r>
            <a:r>
              <a:rPr lang="en-GB" sz="3200" dirty="0" smtClean="0">
                <a:solidFill>
                  <a:schemeClr val="accent1"/>
                </a:solidFill>
              </a:rPr>
              <a:t> 0.025 dm</a:t>
            </a:r>
            <a:r>
              <a:rPr lang="en-GB" sz="3200" baseline="30000" dirty="0" smtClean="0">
                <a:solidFill>
                  <a:schemeClr val="accent1"/>
                </a:solidFill>
              </a:rPr>
              <a:t>-3</a:t>
            </a:r>
          </a:p>
          <a:p>
            <a:pPr lvl="1">
              <a:buNone/>
            </a:pPr>
            <a:r>
              <a:rPr lang="en-GB" sz="3200" baseline="30000" dirty="0" smtClean="0">
                <a:solidFill>
                  <a:schemeClr val="accent1"/>
                </a:solidFill>
              </a:rPr>
              <a:t>     </a:t>
            </a:r>
            <a:r>
              <a:rPr lang="en-GB" sz="3200" dirty="0" smtClean="0">
                <a:solidFill>
                  <a:schemeClr val="accent1"/>
                </a:solidFill>
              </a:rPr>
              <a:t>= 0.025 moles </a:t>
            </a:r>
            <a:endParaRPr lang="en-US" sz="3200" dirty="0" smtClean="0">
              <a:solidFill>
                <a:schemeClr val="accent1"/>
              </a:solidFill>
            </a:endParaRPr>
          </a:p>
          <a:p>
            <a:pPr lvl="1">
              <a:buFont typeface="Arial"/>
              <a:buChar char="•"/>
            </a:pPr>
            <a:r>
              <a:rPr lang="en-GB" sz="3200" dirty="0">
                <a:solidFill>
                  <a:schemeClr val="accent1"/>
                </a:solidFill>
              </a:rPr>
              <a:t>scaling up to 1 mole of</a:t>
            </a:r>
            <a:r>
              <a:rPr lang="en-GB" sz="3200" dirty="0" smtClean="0">
                <a:solidFill>
                  <a:schemeClr val="accent1"/>
                </a:solidFill>
              </a:rPr>
              <a:t> acid </a:t>
            </a:r>
            <a:r>
              <a:rPr lang="en-GB" sz="3200" dirty="0">
                <a:solidFill>
                  <a:schemeClr val="accent1"/>
                </a:solidFill>
              </a:rPr>
              <a:t>gives</a:t>
            </a:r>
            <a:r>
              <a:rPr lang="en-GB" sz="3200" dirty="0" smtClean="0">
                <a:solidFill>
                  <a:schemeClr val="accent1"/>
                </a:solidFill>
              </a:rPr>
              <a:t> </a:t>
            </a:r>
          </a:p>
          <a:p>
            <a:pPr lvl="1">
              <a:buNone/>
            </a:pPr>
            <a:r>
              <a:rPr lang="en-GB" sz="3200" dirty="0" smtClean="0">
                <a:solidFill>
                  <a:schemeClr val="accent1"/>
                </a:solidFill>
              </a:rPr>
              <a:t>   1260 </a:t>
            </a:r>
            <a:r>
              <a:rPr lang="en-GB" sz="3200" dirty="0">
                <a:solidFill>
                  <a:schemeClr val="accent1"/>
                </a:solidFill>
              </a:rPr>
              <a:t>/ </a:t>
            </a:r>
            <a:r>
              <a:rPr lang="en-GB" sz="3200" dirty="0" smtClean="0">
                <a:solidFill>
                  <a:schemeClr val="accent1"/>
                </a:solidFill>
              </a:rPr>
              <a:t>0.025 </a:t>
            </a:r>
            <a:r>
              <a:rPr lang="en-GB" sz="3200" dirty="0">
                <a:solidFill>
                  <a:schemeClr val="accent1"/>
                </a:solidFill>
              </a:rPr>
              <a:t>=</a:t>
            </a:r>
            <a:r>
              <a:rPr lang="en-GB" sz="3200" dirty="0" smtClean="0">
                <a:solidFill>
                  <a:schemeClr val="accent1"/>
                </a:solidFill>
              </a:rPr>
              <a:t> 50400 </a:t>
            </a:r>
            <a:r>
              <a:rPr lang="en-GB" sz="3200" dirty="0">
                <a:solidFill>
                  <a:schemeClr val="accent1"/>
                </a:solidFill>
              </a:rPr>
              <a:t>J </a:t>
            </a:r>
            <a:endParaRPr lang="en-US" sz="3200" dirty="0" smtClean="0">
              <a:solidFill>
                <a:schemeClr val="accent1"/>
              </a:solidFill>
            </a:endParaRPr>
          </a:p>
          <a:p>
            <a:endParaRPr lang="en-GB" dirty="0" smtClean="0"/>
          </a:p>
          <a:p>
            <a:pPr>
              <a:buNone/>
            </a:pPr>
            <a:r>
              <a:rPr lang="en-GB" dirty="0" smtClean="0"/>
              <a:t>    </a:t>
            </a:r>
            <a:r>
              <a:rPr lang="en-GB" dirty="0" smtClean="0">
                <a:solidFill>
                  <a:srgbClr val="660066"/>
                </a:solidFill>
              </a:rPr>
              <a:t>Answer</a:t>
            </a:r>
            <a:r>
              <a:rPr lang="en-GB" b="1" dirty="0">
                <a:solidFill>
                  <a:srgbClr val="660066"/>
                </a:solidFill>
              </a:rPr>
              <a:t>: molar enthalpy of</a:t>
            </a:r>
            <a:r>
              <a:rPr lang="en-GB" b="1" dirty="0" smtClean="0">
                <a:solidFill>
                  <a:srgbClr val="660066"/>
                </a:solidFill>
              </a:rPr>
              <a:t> neutralization </a:t>
            </a:r>
          </a:p>
          <a:p>
            <a:pPr>
              <a:buNone/>
            </a:pPr>
            <a:r>
              <a:rPr lang="en-GB" b="1" dirty="0" smtClean="0">
                <a:solidFill>
                  <a:srgbClr val="660066"/>
                </a:solidFill>
              </a:rPr>
              <a:t>    </a:t>
            </a:r>
            <a:r>
              <a:rPr lang="en-GB" b="1" dirty="0">
                <a:solidFill>
                  <a:srgbClr val="660066"/>
                </a:solidFill>
              </a:rPr>
              <a:t>=  </a:t>
            </a:r>
            <a:r>
              <a:rPr lang="en-GB" b="1" dirty="0" smtClean="0">
                <a:solidFill>
                  <a:srgbClr val="660066"/>
                </a:solidFill>
              </a:rPr>
              <a:t>- 50.4 </a:t>
            </a:r>
            <a:r>
              <a:rPr lang="en-GB" b="1" dirty="0">
                <a:solidFill>
                  <a:srgbClr val="660066"/>
                </a:solidFill>
              </a:rPr>
              <a:t>kJ/mol</a:t>
            </a:r>
            <a:r>
              <a:rPr lang="en-GB" dirty="0">
                <a:solidFill>
                  <a:srgbClr val="660066"/>
                </a:solidFill>
              </a:rPr>
              <a:t>  </a:t>
            </a:r>
            <a:endParaRPr lang="en-US" dirty="0">
              <a:solidFill>
                <a:srgbClr val="660066"/>
              </a:solidFill>
            </a:endParaRP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Experimental error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008000"/>
                </a:solidFill>
              </a:rPr>
              <a:t>Heat loss</a:t>
            </a:r>
          </a:p>
          <a:p>
            <a:r>
              <a:rPr lang="en-US" dirty="0" smtClean="0">
                <a:solidFill>
                  <a:srgbClr val="008000"/>
                </a:solidFill>
              </a:rPr>
              <a:t>Incomplete reaction</a:t>
            </a:r>
          </a:p>
          <a:p>
            <a:r>
              <a:rPr lang="en-US" dirty="0" smtClean="0">
                <a:solidFill>
                  <a:srgbClr val="008000"/>
                </a:solidFill>
              </a:rPr>
              <a:t>We are using the heat capacity of water although there is a solution in the calorimeter</a:t>
            </a:r>
            <a:endParaRPr lang="en-US" dirty="0">
              <a:solidFill>
                <a:srgbClr val="008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227</TotalTime>
  <Words>193</Words>
  <Application>Microsoft Macintosh PowerPoint</Application>
  <PresentationFormat>On-screen Show (4:3)</PresentationFormat>
  <Paragraphs>36</Paragraphs>
  <Slides>5</Slides>
  <Notes>0</Notes>
  <HiddenSlides>0</HiddenSlides>
  <MMClips>0</MMClips>
  <ScaleCrop>false</ScaleCrop>
  <HeadingPairs>
    <vt:vector size="6" baseType="variant">
      <vt:variant>
        <vt:lpstr>Design Template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7" baseType="lpstr">
      <vt:lpstr>Office Theme</vt:lpstr>
      <vt:lpstr>!OLE_LINK1</vt:lpstr>
      <vt:lpstr> Molar enthalpy of neutralization</vt:lpstr>
      <vt:lpstr>Raw data</vt:lpstr>
      <vt:lpstr>Calculation heat released</vt:lpstr>
      <vt:lpstr>Calculation for 1 mole of acid</vt:lpstr>
      <vt:lpstr>Experimental error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Sample calculation molar enthalpy of combustion</dc:title>
  <dc:creator>Client Admin</dc:creator>
  <cp:lastModifiedBy>Client Admin</cp:lastModifiedBy>
  <cp:revision>8</cp:revision>
  <dcterms:created xsi:type="dcterms:W3CDTF">2010-12-15T01:33:36Z</dcterms:created>
  <dcterms:modified xsi:type="dcterms:W3CDTF">2010-12-15T01:34:58Z</dcterms:modified>
</cp:coreProperties>
</file>

<file path=docProps/thumbnail.jpeg>
</file>